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61" r:id="rId10"/>
    <p:sldId id="263" r:id="rId11"/>
    <p:sldId id="262" r:id="rId12"/>
    <p:sldId id="271" r:id="rId13"/>
    <p:sldId id="272" r:id="rId14"/>
    <p:sldId id="273" r:id="rId15"/>
    <p:sldId id="274" r:id="rId16"/>
    <p:sldId id="275" r:id="rId17"/>
    <p:sldId id="260" r:id="rId18"/>
    <p:sldId id="25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9BD7BC-47F3-4D81-9312-566804E2A6A3}" v="2" dt="2017-04-07T07:50:17.1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464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6195B-624E-4E2A-BC16-C10E0C537570}" type="datetimeFigureOut">
              <a:rPr lang="en-US"/>
              <a:t>4/7/2017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BE55A-68A5-43B4-860C-03BEB2128E0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BE55A-68A5-43B4-860C-03BEB2128E04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46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BE55A-68A5-43B4-860C-03BEB2128E04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7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BE55A-68A5-43B4-860C-03BEB2128E0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8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BE55A-68A5-43B4-860C-03BEB2128E04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66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BE55A-68A5-43B4-860C-03BEB2128E04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05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BE55A-68A5-43B4-860C-03BEB2128E0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7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BE55A-68A5-43B4-860C-03BEB2128E0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0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BE55A-68A5-43B4-860C-03BEB2128E04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2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BE55A-68A5-43B4-860C-03BEB2128E0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44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BE55A-68A5-43B4-860C-03BEB2128E0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93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BE55A-68A5-43B4-860C-03BEB2128E04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84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BE55A-68A5-43B4-860C-03BEB2128E0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14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BE55A-68A5-43B4-860C-03BEB2128E0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45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Hat%C3%A1r%C3%A9rt%C3%A9k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Topol%C3%B3gi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u.wikipedia.org/wiki/Kateg%C3%B3riaelm%C3%A9l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704850"/>
            <a:ext cx="8791575" cy="2387600"/>
          </a:xfrm>
        </p:spPr>
        <p:txBody>
          <a:bodyPr/>
          <a:lstStyle/>
          <a:p>
            <a:pPr algn="ctr"/>
            <a:r>
              <a:rPr lang="en-US" sz="5400" err="1">
                <a:latin typeface="Century Schoolbook"/>
              </a:rPr>
              <a:t>Az</a:t>
            </a:r>
            <a:r>
              <a:rPr lang="en-US" sz="5400">
                <a:latin typeface="Century Schoolbook"/>
              </a:rPr>
              <a:t> </a:t>
            </a:r>
            <a:r>
              <a:rPr lang="en-US" sz="5400" err="1">
                <a:latin typeface="Century Schoolbook"/>
              </a:rPr>
              <a:t>aranymetszés</a:t>
            </a:r>
            <a:endParaRPr lang="en-US" sz="5400">
              <a:latin typeface="Century Schoolboo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3625" y="5980981"/>
            <a:ext cx="8745703" cy="8759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Készítette</a:t>
            </a:r>
            <a:r>
              <a:rPr lang="en-US"/>
              <a:t>: </a:t>
            </a:r>
            <a:r>
              <a:rPr lang="en-US" err="1"/>
              <a:t>Nemes</a:t>
            </a:r>
            <a:r>
              <a:rPr lang="en-US"/>
              <a:t> Petra, </a:t>
            </a:r>
            <a:r>
              <a:rPr lang="en-US" err="1"/>
              <a:t>Gyüre</a:t>
            </a:r>
            <a:r>
              <a:rPr lang="en-US"/>
              <a:t> </a:t>
            </a:r>
            <a:r>
              <a:rPr lang="en-US" err="1"/>
              <a:t>Levente</a:t>
            </a:r>
            <a:r>
              <a:rPr lang="en-US"/>
              <a:t>, </a:t>
            </a:r>
            <a:r>
              <a:rPr lang="en-US" err="1"/>
              <a:t>Balog</a:t>
            </a:r>
            <a:r>
              <a:rPr lang="en-US"/>
              <a:t> </a:t>
            </a:r>
            <a:r>
              <a:rPr lang="en-US" err="1"/>
              <a:t>Bence</a:t>
            </a:r>
            <a:r>
              <a:rPr lang="en-US"/>
              <a:t>, </a:t>
            </a:r>
            <a:r>
              <a:rPr lang="en-US" err="1"/>
              <a:t>Bíró</a:t>
            </a:r>
            <a:r>
              <a:rPr lang="en-US"/>
              <a:t> László </a:t>
            </a:r>
            <a:r>
              <a:rPr lang="en-US" err="1"/>
              <a:t>és</a:t>
            </a:r>
            <a:r>
              <a:rPr lang="en-US"/>
              <a:t> Nagy Dominik</a:t>
            </a:r>
            <a:endParaRPr lang="en-US">
              <a:solidFill>
                <a:srgbClr val="82FFFF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856144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619250" y="1143000"/>
            <a:ext cx="92773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u-HU" sz="2800" dirty="0" smtClean="0"/>
              <a:t>Az </a:t>
            </a:r>
            <a:r>
              <a:rPr lang="hu-HU" sz="2800" dirty="0" err="1" smtClean="0"/>
              <a:t>elsõ</a:t>
            </a:r>
            <a:r>
              <a:rPr lang="hu-HU" sz="2800" dirty="0" smtClean="0"/>
              <a:t> </a:t>
            </a:r>
            <a:r>
              <a:rPr lang="hu-HU" sz="2800" dirty="0"/>
              <a:t>hónapban egy nyúl-párunk van, és ugyanannyi lesz a másodikban is; a párok száma csak a harmadik hónapban változik </a:t>
            </a:r>
            <a:r>
              <a:rPr lang="hu-HU" sz="2800" dirty="0" err="1"/>
              <a:t>egyrõl</a:t>
            </a:r>
            <a:r>
              <a:rPr lang="hu-HU" sz="2800" dirty="0"/>
              <a:t> </a:t>
            </a:r>
            <a:r>
              <a:rPr lang="hu-HU" sz="2800" dirty="0" err="1" smtClean="0"/>
              <a:t>kettõre</a:t>
            </a:r>
            <a:r>
              <a:rPr lang="hu-HU" sz="2800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800" dirty="0" smtClean="0"/>
              <a:t>A </a:t>
            </a:r>
            <a:r>
              <a:rPr lang="hu-HU" sz="2800" dirty="0" err="1"/>
              <a:t>következõ</a:t>
            </a:r>
            <a:r>
              <a:rPr lang="hu-HU" sz="2800" dirty="0"/>
              <a:t> hónapban a </a:t>
            </a:r>
            <a:r>
              <a:rPr lang="hu-HU" sz="2800" dirty="0" err="1"/>
              <a:t>szülõk</a:t>
            </a:r>
            <a:r>
              <a:rPr lang="hu-HU" sz="2800" dirty="0"/>
              <a:t> újabb párnak adnak életet, így a párok száma háromra </a:t>
            </a:r>
            <a:r>
              <a:rPr lang="hu-HU" sz="2800" dirty="0" err="1"/>
              <a:t>nõ</a:t>
            </a:r>
            <a:r>
              <a:rPr lang="hu-HU" sz="2800" dirty="0"/>
              <a:t>, az ötödik hónapban azonban már az új pár is szaporulatképes, így az új párok száma </a:t>
            </a:r>
            <a:r>
              <a:rPr lang="hu-HU" sz="2800" dirty="0" err="1"/>
              <a:t>kettõvel</a:t>
            </a:r>
            <a:r>
              <a:rPr lang="hu-HU" sz="2800" dirty="0"/>
              <a:t> </a:t>
            </a:r>
            <a:r>
              <a:rPr lang="hu-HU" sz="2800" dirty="0" err="1"/>
              <a:t>nõ</a:t>
            </a:r>
            <a:r>
              <a:rPr lang="hu-HU" sz="2800" dirty="0"/>
              <a:t>, és az összes párok száma ötre gyarapodik. </a:t>
            </a:r>
            <a:endParaRPr lang="hu-HU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2800" dirty="0"/>
              <a:t>A </a:t>
            </a:r>
            <a:r>
              <a:rPr lang="hu-HU" sz="2800" dirty="0" err="1"/>
              <a:t>következõ</a:t>
            </a:r>
            <a:r>
              <a:rPr lang="hu-HU" sz="2800" dirty="0"/>
              <a:t> hónapban már mindkét ifjabb generáció hoz létre utódokat, és a párok száma hárommal növekedve nyolcra változik</a:t>
            </a:r>
            <a:r>
              <a:rPr lang="hu-HU" sz="2400" dirty="0"/>
              <a:t>.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533900" y="205829"/>
            <a:ext cx="30602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/>
              <a:t>Magyarázat</a:t>
            </a:r>
            <a:r>
              <a:rPr lang="hu-HU" dirty="0" smtClean="0"/>
              <a:t>: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8261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71650" y="285750"/>
            <a:ext cx="779145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/>
              <a:t>Egyszerű magyarázat:</a:t>
            </a:r>
          </a:p>
          <a:p>
            <a:r>
              <a:rPr lang="hu-HU" sz="2400" dirty="0"/>
              <a:t>Fibonacci sorozathoz jutunk akkor, ha azt</a:t>
            </a:r>
          </a:p>
          <a:p>
            <a:r>
              <a:rPr lang="hu-HU" sz="2400" dirty="0"/>
              <a:t>számoljuk, hogy egy lépcsőn felfelé haladva</a:t>
            </a:r>
          </a:p>
          <a:p>
            <a:r>
              <a:rPr lang="hu-HU" sz="2400" dirty="0"/>
              <a:t>hányféleképpen juthatunk fel az n-edik</a:t>
            </a:r>
          </a:p>
          <a:p>
            <a:r>
              <a:rPr lang="hu-HU" sz="2400" dirty="0"/>
              <a:t>lépcsőfokra, ha feltételezzük, hogy egyszerre</a:t>
            </a:r>
          </a:p>
          <a:p>
            <a:r>
              <a:rPr lang="hu-HU" sz="2400" dirty="0"/>
              <a:t>csak egy, de legfeljebb két lépcsőfokot tudunk</a:t>
            </a:r>
          </a:p>
          <a:p>
            <a:r>
              <a:rPr lang="hu-HU" sz="2400" dirty="0"/>
              <a:t>lépni. Tekintsük a kiindulási helyzetünket az első lépcsőfoknak. Ez az első tagja a sorozatnak, a1=1. A második lépcsőre lépni csak egy lehetőségünk van, nevezetesen a kiindulási pontról, ezért a2=1. A harmadik lépcsőre kétféleképpen juthatunk fel, a kiindulási pontról és az második lépcsőről, tehát a3=2. A negyedik lépcsőre a harmadikról vagy a másodikról juthatunk. A másodikra 1, a harmadikra 2, így a </a:t>
            </a:r>
            <a:r>
              <a:rPr lang="hu-HU" sz="2400" dirty="0" err="1"/>
              <a:t>megyedikre</a:t>
            </a:r>
            <a:r>
              <a:rPr lang="hu-HU" sz="2400" dirty="0"/>
              <a:t> 3 lehetőségünk van. És így tovább. A mellékelt ábrán a lépcsők alatti számok mutatják, hogy arra lépcsőfokra hány lehetőségünk van feljutni.</a:t>
            </a:r>
            <a:endParaRPr lang="hu-H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806" y="285750"/>
            <a:ext cx="3176587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41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71650" y="38101"/>
            <a:ext cx="779145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dirty="0"/>
              <a:t>Mégy egy példa</a:t>
            </a:r>
            <a:r>
              <a:rPr lang="hu-HU" sz="4000" dirty="0" smtClean="0"/>
              <a:t>: </a:t>
            </a:r>
            <a:r>
              <a:rPr lang="hu-HU" sz="2800" dirty="0" smtClean="0"/>
              <a:t>Egy </a:t>
            </a:r>
            <a:r>
              <a:rPr lang="hu-HU" sz="2800" dirty="0"/>
              <a:t>fa az ültetést követő második évben hoz először új ágat. Minden ág a keletkezését követő évben csak gyarapszik, és az azt követő évektől </a:t>
            </a:r>
            <a:r>
              <a:rPr lang="hu-HU" sz="2800" dirty="0" err="1"/>
              <a:t>kezdveminden</a:t>
            </a:r>
            <a:r>
              <a:rPr lang="hu-HU" sz="2800" dirty="0"/>
              <a:t> évben egy újabb ágat hoz. Hány ága lesz a fának 5, 10, n év múlva?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924300"/>
            <a:ext cx="7381875" cy="29337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771650" y="296733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dirty="0"/>
              <a:t> Fibonacci sorozatoknak nevezzük azokat a</a:t>
            </a:r>
          </a:p>
          <a:p>
            <a:r>
              <a:rPr lang="hu-HU" sz="2000" dirty="0"/>
              <a:t>sorozatokat, amelyeknél az első két tag adott, ezt</a:t>
            </a:r>
          </a:p>
          <a:p>
            <a:r>
              <a:rPr lang="hu-HU" sz="2000" dirty="0"/>
              <a:t>követően minden tag az őt megelőző két tag összege.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5" y="2052637"/>
            <a:ext cx="3149469" cy="194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0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62100" y="238720"/>
            <a:ext cx="8763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/>
              <a:t>Sokak szerint a Fibonacci számok mozgatják az egész világot. Mindenütt ott vannak. A csigaháztól, a fülkagylónkon át a galaxisokig szinte minden spirális képződményben.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98" y="2054602"/>
            <a:ext cx="5500687" cy="396223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985" y="2848769"/>
            <a:ext cx="3802859" cy="253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7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390650" y="457200"/>
            <a:ext cx="8991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Elég, ha ránézünk saját kezünkre. 2 kezünkön 5 ujjunk van és mindegyik ujjunkon 3 ujjpercünk, ágyéki csigolyánk pedig nem több, nem kevesebb csontból áll, mint </a:t>
            </a:r>
            <a:r>
              <a:rPr lang="hu-HU" sz="2400" dirty="0" smtClean="0"/>
              <a:t>5-ből.</a:t>
            </a:r>
          </a:p>
          <a:p>
            <a:endParaRPr lang="hu-HU" sz="2400" dirty="0"/>
          </a:p>
          <a:p>
            <a:r>
              <a:rPr lang="hu-HU" sz="2400" dirty="0" smtClean="0"/>
              <a:t> </a:t>
            </a:r>
            <a:r>
              <a:rPr lang="hu-HU" sz="2400" dirty="0"/>
              <a:t>Számos virág szirmainak száma valamilyen Fibonacci szám, például a </a:t>
            </a:r>
            <a:r>
              <a:rPr lang="hu-HU" sz="2400" dirty="0" err="1"/>
              <a:t>kálának</a:t>
            </a:r>
            <a:r>
              <a:rPr lang="hu-HU" sz="2400" dirty="0"/>
              <a:t> 1, a boglárkának 5, a százszorszépnek pedig gyakran 34 vagy 55 szirma van.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421" y="2868156"/>
            <a:ext cx="4776039" cy="296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8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85900" y="1427887"/>
            <a:ext cx="92583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/>
              <a:t>A varázslatos számsor a zenében is elkísér minket. Ha csak a kromatikus skálára tekintünk, 13 félhangból áll, amelyet a zongora billentyűire nézve (mely ennek legkézenfekvőbb vizuális szemléltetése) pontosan 5 fekete és 8 fehér billentyűzet alkot. A legszebben csengő dúr akkord pedig sorrendben az 1-ső, 5-dik és 8-dik hang együttes megszólaltatásával érhető el.</a:t>
            </a:r>
          </a:p>
        </p:txBody>
      </p:sp>
    </p:spTree>
    <p:extLst>
      <p:ext uri="{BB962C8B-B14F-4D97-AF65-F5344CB8AC3E}">
        <p14:creationId xmlns:p14="http://schemas.microsoft.com/office/powerpoint/2010/main" val="514674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2800" err="1">
                <a:latin typeface="Century Schoolbook"/>
              </a:rPr>
              <a:t>Az</a:t>
            </a:r>
            <a:r>
              <a:rPr lang="en-US" sz="2800">
                <a:latin typeface="Century Schoolbook"/>
              </a:rPr>
              <a:t> </a:t>
            </a:r>
            <a:r>
              <a:rPr lang="en-US" sz="2800" err="1">
                <a:latin typeface="Century Schoolbook"/>
              </a:rPr>
              <a:t>aranymetszési</a:t>
            </a:r>
            <a:r>
              <a:rPr lang="en-US" sz="2800">
                <a:latin typeface="Century Schoolbook"/>
              </a:rPr>
              <a:t> </a:t>
            </a:r>
            <a:r>
              <a:rPr lang="en-US" sz="2800" err="1">
                <a:latin typeface="Century Schoolbook"/>
              </a:rPr>
              <a:t>állandó</a:t>
            </a:r>
            <a:r>
              <a:rPr lang="en-US" sz="2800">
                <a:latin typeface="Century Schoolbook"/>
              </a:rPr>
              <a:t> </a:t>
            </a:r>
            <a:r>
              <a:rPr lang="en-US" sz="2800" err="1">
                <a:latin typeface="Century Schoolbook"/>
              </a:rPr>
              <a:t>és</a:t>
            </a:r>
            <a:r>
              <a:rPr lang="en-US" sz="2800">
                <a:latin typeface="Century Schoolbook"/>
              </a:rPr>
              <a:t> a Fibonacci-</a:t>
            </a:r>
            <a:r>
              <a:rPr lang="en-US" sz="2800" err="1">
                <a:latin typeface="Century Schoolbook"/>
              </a:rPr>
              <a:t>sorozat</a:t>
            </a:r>
            <a:r>
              <a:rPr lang="en-US" sz="2800">
                <a:latin typeface="Century Schoolbook"/>
              </a:rPr>
              <a:t> </a:t>
            </a:r>
            <a:r>
              <a:rPr lang="en-US" sz="2800" err="1">
                <a:latin typeface="Century Schoolbook"/>
              </a:rPr>
              <a:t>kapcsolata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249488"/>
            <a:ext cx="9906000" cy="41151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Garamond"/>
              </a:rPr>
              <a:t>A Fibonacci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sorozat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kapcsolatban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van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az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 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aranymetszéssel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.</a:t>
            </a:r>
          </a:p>
          <a:p>
            <a:endParaRPr lang="en-US" dirty="0">
              <a:solidFill>
                <a:srgbClr val="000000"/>
              </a:solidFill>
              <a:latin typeface="Garamond"/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000000"/>
                </a:solidFill>
                <a:latin typeface="Garamond"/>
              </a:rPr>
              <a:t> 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Nevezetesen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a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sorozat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egyre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nagyobb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sorszámú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elemeinek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hányadosa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egy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állandó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számhoz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, a      -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hez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.</a:t>
            </a:r>
          </a:p>
          <a:p>
            <a:r>
              <a:rPr lang="en-US" dirty="0">
                <a:solidFill>
                  <a:srgbClr val="FFFFFF"/>
                </a:solidFill>
                <a:latin typeface="Garamond"/>
              </a:rPr>
              <a:t>A Fibonacci-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sorozat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egymást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követő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tagjainak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hányadosából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képzett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sorozat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(1/1, 2/1, 3/2, 5/3, …) </a:t>
            </a:r>
            <a:r>
              <a:rPr lang="en-US" dirty="0" err="1">
                <a:solidFill>
                  <a:srgbClr val="FFFFFF"/>
                </a:solidFill>
                <a:latin typeface="Garamond"/>
                <a:hlinkClick r:id="rId3"/>
              </a:rPr>
              <a:t>határértéke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 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éppen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az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aranymetszés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Garamond"/>
              </a:rPr>
              <a:t>aránya</a:t>
            </a:r>
            <a:r>
              <a:rPr lang="en-US" dirty="0">
                <a:solidFill>
                  <a:srgbClr val="FFFFFF"/>
                </a:solidFill>
                <a:latin typeface="Garamond"/>
              </a:rPr>
              <a:t>, a </a:t>
            </a:r>
            <a:r>
              <a:rPr lang="en-US" dirty="0">
                <a:solidFill>
                  <a:srgbClr val="222222"/>
                </a:solidFill>
                <a:latin typeface="Garamond"/>
              </a:rPr>
              <a:t>    . </a:t>
            </a:r>
          </a:p>
          <a:p>
            <a:endParaRPr lang="en-US" dirty="0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525" y="3886200"/>
            <a:ext cx="271192" cy="50153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991929" y="2785519"/>
            <a:ext cx="3057" cy="730909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725" y="4905375"/>
            <a:ext cx="271192" cy="50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67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>
                <a:latin typeface="Century Schoolbook"/>
              </a:rPr>
              <a:t>Mi </a:t>
            </a:r>
            <a:r>
              <a:rPr lang="en-US" sz="4000" err="1">
                <a:latin typeface="Century Schoolbook"/>
              </a:rPr>
              <a:t>az</a:t>
            </a:r>
            <a:r>
              <a:rPr lang="en-US" sz="4000">
                <a:latin typeface="Century Schoolbook"/>
              </a:rPr>
              <a:t> a </a:t>
            </a:r>
            <a:r>
              <a:rPr lang="en-US" sz="4000" err="1">
                <a:latin typeface="Century Schoolbook"/>
              </a:rPr>
              <a:t>határérték</a:t>
            </a:r>
            <a:r>
              <a:rPr lang="en-US" sz="4000">
                <a:latin typeface="Century Schoolbook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249488"/>
            <a:ext cx="9906000" cy="45050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 </a:t>
            </a:r>
            <a:r>
              <a:rPr lang="en-US" dirty="0" err="1">
                <a:solidFill>
                  <a:srgbClr val="FFFFFF"/>
                </a:solidFill>
              </a:rPr>
              <a:t>matematikában</a:t>
            </a:r>
            <a:r>
              <a:rPr lang="en-US" dirty="0">
                <a:solidFill>
                  <a:srgbClr val="FFFFFF"/>
                </a:solidFill>
              </a:rPr>
              <a:t> a </a:t>
            </a:r>
            <a:r>
              <a:rPr lang="en-US" b="1" dirty="0" err="1">
                <a:solidFill>
                  <a:srgbClr val="FFFFFF"/>
                </a:solidFill>
              </a:rPr>
              <a:t>határérték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az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az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érték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amihez</a:t>
            </a:r>
            <a:r>
              <a:rPr lang="en-US" dirty="0">
                <a:solidFill>
                  <a:srgbClr val="FFFFFF"/>
                </a:solidFill>
              </a:rPr>
              <a:t> "</a:t>
            </a:r>
            <a:r>
              <a:rPr lang="en-US" dirty="0" err="1">
                <a:solidFill>
                  <a:srgbClr val="FFFFFF"/>
                </a:solidFill>
              </a:rPr>
              <a:t>egyre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közelebb</a:t>
            </a:r>
            <a:r>
              <a:rPr lang="en-US" dirty="0">
                <a:solidFill>
                  <a:srgbClr val="FFFFFF"/>
                </a:solidFill>
              </a:rPr>
              <a:t>" </a:t>
            </a:r>
            <a:r>
              <a:rPr lang="en-US" dirty="0" err="1">
                <a:solidFill>
                  <a:srgbClr val="FFFFFF"/>
                </a:solidFill>
              </a:rPr>
              <a:t>kerül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egy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függvény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vagy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sorozat</a:t>
            </a:r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dirty="0" err="1">
                <a:solidFill>
                  <a:srgbClr val="FFFFFF"/>
                </a:solidFill>
              </a:rPr>
              <a:t>értéke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>
                <a:solidFill>
                  <a:srgbClr val="FFFFFF"/>
                </a:solidFill>
              </a:rPr>
              <a:t>A </a:t>
            </a:r>
            <a:r>
              <a:rPr lang="en-US" dirty="0" err="1">
                <a:solidFill>
                  <a:srgbClr val="FFFFFF"/>
                </a:solidFill>
              </a:rPr>
              <a:t>határérték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fogalmát</a:t>
            </a:r>
            <a:r>
              <a:rPr lang="en-US" dirty="0">
                <a:solidFill>
                  <a:srgbClr val="FFFFFF"/>
                </a:solidFill>
              </a:rPr>
              <a:t> a </a:t>
            </a:r>
            <a:r>
              <a:rPr lang="en-US" dirty="0" err="1">
                <a:solidFill>
                  <a:schemeClr val="bg2"/>
                </a:solidFill>
                <a:hlinkClick r:id="rId3"/>
              </a:rPr>
              <a:t>topológia</a:t>
            </a:r>
            <a:r>
              <a:rPr lang="en-US" dirty="0">
                <a:solidFill>
                  <a:srgbClr val="FFFFFF"/>
                </a:solidFill>
              </a:rPr>
              <a:t> (</a:t>
            </a:r>
            <a:r>
              <a:rPr lang="en-US" dirty="0" err="1">
                <a:solidFill>
                  <a:srgbClr val="FFFFFF"/>
                </a:solidFill>
              </a:rPr>
              <a:t>helyzetgeológia</a:t>
            </a:r>
            <a:r>
              <a:rPr lang="en-US" dirty="0">
                <a:solidFill>
                  <a:srgbClr val="FFFFFF"/>
                </a:solidFill>
              </a:rPr>
              <a:t>) </a:t>
            </a:r>
            <a:r>
              <a:rPr lang="en-US" dirty="0" err="1">
                <a:solidFill>
                  <a:srgbClr val="FFFFFF"/>
                </a:solidFill>
              </a:rPr>
              <a:t>illetve</a:t>
            </a:r>
            <a:r>
              <a:rPr lang="en-US" dirty="0">
                <a:solidFill>
                  <a:srgbClr val="FFFFFF"/>
                </a:solidFill>
              </a:rPr>
              <a:t> a </a:t>
            </a:r>
            <a:r>
              <a:rPr lang="en-US" dirty="0" err="1">
                <a:solidFill>
                  <a:srgbClr val="FFFFFF"/>
                </a:solidFill>
                <a:hlinkClick r:id="rId4"/>
              </a:rPr>
              <a:t>kategóriaelmélet</a:t>
            </a:r>
            <a:r>
              <a:rPr lang="en-US" dirty="0">
                <a:solidFill>
                  <a:srgbClr val="FFFFFF"/>
                </a:solidFill>
              </a:rPr>
              <a:t> (</a:t>
            </a:r>
            <a:r>
              <a:rPr lang="en-US" dirty="0" err="1">
                <a:solidFill>
                  <a:srgbClr val="FFFFFF"/>
                </a:solidFill>
              </a:rPr>
              <a:t>univerzális</a:t>
            </a:r>
            <a:r>
              <a:rPr lang="en-US" dirty="0">
                <a:solidFill>
                  <a:srgbClr val="FFFFFF"/>
                </a:solidFill>
              </a:rPr>
              <a:t> algebra) </a:t>
            </a:r>
            <a:r>
              <a:rPr lang="en-US" dirty="0" err="1">
                <a:solidFill>
                  <a:srgbClr val="FFFFFF"/>
                </a:solidFill>
              </a:rPr>
              <a:t>eszközeivel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általánosabban</a:t>
            </a:r>
            <a:r>
              <a:rPr lang="en-US" dirty="0">
                <a:solidFill>
                  <a:srgbClr val="FFFFFF"/>
                </a:solidFill>
              </a:rPr>
              <a:t> is meg </a:t>
            </a:r>
            <a:r>
              <a:rPr lang="en-US" dirty="0" err="1">
                <a:solidFill>
                  <a:srgbClr val="FFFFFF"/>
                </a:solidFill>
              </a:rPr>
              <a:t>lehet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határozni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Az</a:t>
            </a:r>
            <a:r>
              <a:rPr lang="en-US" dirty="0">
                <a:solidFill>
                  <a:srgbClr val="FFFFFF"/>
                </a:solidFill>
              </a:rPr>
              <a:t> (1,79; 1,799; 1,7999;…) </a:t>
            </a:r>
            <a:r>
              <a:rPr lang="en-US" dirty="0" err="1">
                <a:solidFill>
                  <a:srgbClr val="FFFFFF"/>
                </a:solidFill>
              </a:rPr>
              <a:t>sorozatról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egyértelműen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megállapítható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hogy</a:t>
            </a:r>
            <a:r>
              <a:rPr lang="en-US" dirty="0">
                <a:solidFill>
                  <a:srgbClr val="FFFFFF"/>
                </a:solidFill>
              </a:rPr>
              <a:t> a </a:t>
            </a:r>
            <a:r>
              <a:rPr lang="en-US" dirty="0" err="1">
                <a:solidFill>
                  <a:srgbClr val="FFFFFF"/>
                </a:solidFill>
              </a:rPr>
              <a:t>számok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egyre</a:t>
            </a:r>
            <a:r>
              <a:rPr lang="en-US" dirty="0">
                <a:solidFill>
                  <a:srgbClr val="FFFFFF"/>
                </a:solidFill>
              </a:rPr>
              <a:t> „</a:t>
            </a:r>
            <a:r>
              <a:rPr lang="en-US" dirty="0" err="1">
                <a:solidFill>
                  <a:srgbClr val="FFFFFF"/>
                </a:solidFill>
              </a:rPr>
              <a:t>közelítenek</a:t>
            </a:r>
            <a:r>
              <a:rPr lang="en-US" dirty="0">
                <a:solidFill>
                  <a:srgbClr val="FFFFFF"/>
                </a:solidFill>
              </a:rPr>
              <a:t>” 1,8-hez. </a:t>
            </a:r>
            <a:r>
              <a:rPr lang="en-US" dirty="0" err="1">
                <a:solidFill>
                  <a:srgbClr val="FFFFFF"/>
                </a:solidFill>
              </a:rPr>
              <a:t>Ezt</a:t>
            </a:r>
            <a:r>
              <a:rPr lang="en-US" dirty="0">
                <a:solidFill>
                  <a:srgbClr val="FFFFFF"/>
                </a:solidFill>
              </a:rPr>
              <a:t> a </a:t>
            </a:r>
            <a:r>
              <a:rPr lang="en-US" dirty="0" err="1">
                <a:solidFill>
                  <a:srgbClr val="FFFFFF"/>
                </a:solidFill>
              </a:rPr>
              <a:t>gondolatot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fogalmazza</a:t>
            </a:r>
            <a:r>
              <a:rPr lang="en-US" dirty="0">
                <a:solidFill>
                  <a:srgbClr val="FFFFFF"/>
                </a:solidFill>
              </a:rPr>
              <a:t> meg </a:t>
            </a:r>
            <a:r>
              <a:rPr lang="en-US" dirty="0" err="1">
                <a:solidFill>
                  <a:srgbClr val="FFFFFF"/>
                </a:solidFill>
              </a:rPr>
              <a:t>formálisan</a:t>
            </a:r>
            <a:r>
              <a:rPr lang="en-US" dirty="0">
                <a:solidFill>
                  <a:srgbClr val="FFFFFF"/>
                </a:solidFill>
              </a:rPr>
              <a:t> a </a:t>
            </a:r>
            <a:r>
              <a:rPr lang="en-US" dirty="0" err="1">
                <a:solidFill>
                  <a:srgbClr val="FFFFFF"/>
                </a:solidFill>
              </a:rPr>
              <a:t>sorozat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határértékének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fogalma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4395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Century Schoolbook"/>
              </a:rPr>
              <a:t>Az</a:t>
            </a:r>
            <a:r>
              <a:rPr lang="en-US">
                <a:latin typeface="Century Schoolbook"/>
              </a:rPr>
              <a:t> </a:t>
            </a:r>
            <a:r>
              <a:rPr lang="en-US" err="1">
                <a:latin typeface="Century Schoolbook"/>
              </a:rPr>
              <a:t>aranymetszési</a:t>
            </a:r>
            <a:r>
              <a:rPr lang="en-US">
                <a:latin typeface="Century Schoolbook"/>
              </a:rPr>
              <a:t> </a:t>
            </a:r>
            <a:r>
              <a:rPr lang="en-US" err="1">
                <a:latin typeface="Century Schoolbook"/>
              </a:rPr>
              <a:t>állandó</a:t>
            </a:r>
            <a:endParaRPr lang="en-US">
              <a:latin typeface="Century Schoolbook"/>
            </a:endParaRPr>
          </a:p>
        </p:txBody>
      </p:sp>
      <p:pic>
        <p:nvPicPr>
          <p:cNvPr id="4" name="Content Placeholder 3" descr="20170407_093119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796934" y="1759638"/>
            <a:ext cx="6404216" cy="4660212"/>
          </a:xfrm>
        </p:spPr>
      </p:pic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3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4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</a:t>
            </a:r>
            <a:r>
              <a:rPr lang="en-US" err="1"/>
              <a:t>lépés</a:t>
            </a:r>
            <a:endParaRPr lang="en-US">
              <a:solidFill>
                <a:srgbClr val="FFFFFF"/>
              </a:solidFill>
              <a:latin typeface="Tw Cen MT"/>
            </a:endParaRPr>
          </a:p>
        </p:txBody>
      </p:sp>
      <p:pic>
        <p:nvPicPr>
          <p:cNvPr id="4" name="Content Placeholder 3" descr="20170407_093157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124200" y="189690"/>
            <a:ext cx="8111289" cy="6420660"/>
          </a:xfrm>
        </p:spPr>
      </p:pic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350" y="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1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 </a:t>
            </a:r>
            <a:r>
              <a:rPr lang="en-US" err="1"/>
              <a:t>lépés</a:t>
            </a:r>
            <a:endParaRPr lang="en-US"/>
          </a:p>
        </p:txBody>
      </p:sp>
      <p:pic>
        <p:nvPicPr>
          <p:cNvPr id="4" name="Content Placeholder 3" descr="20170407_093238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25122" y="221575"/>
            <a:ext cx="6618977" cy="6349086"/>
          </a:xfrm>
        </p:spPr>
      </p:pic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350" y="3181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4. </a:t>
            </a:r>
            <a:r>
              <a:rPr lang="en-US" err="1"/>
              <a:t>lépés</a:t>
            </a:r>
            <a:endParaRPr lang="en-US"/>
          </a:p>
        </p:txBody>
      </p:sp>
      <p:pic>
        <p:nvPicPr>
          <p:cNvPr id="4" name="Content Placeholder 3" descr="20170407_093315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38550" y="207304"/>
            <a:ext cx="5410200" cy="6503717"/>
          </a:xfrm>
        </p:spPr>
      </p:pic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9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3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5. </a:t>
            </a:r>
            <a:r>
              <a:rPr lang="en-US" err="1"/>
              <a:t>lépés</a:t>
            </a:r>
            <a:endParaRPr lang="en-US"/>
          </a:p>
        </p:txBody>
      </p:sp>
      <p:pic>
        <p:nvPicPr>
          <p:cNvPr id="4" name="Content Placeholder 3" descr="20170407_093350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05250" y="0"/>
            <a:ext cx="4191000" cy="6820284"/>
          </a:xfrm>
        </p:spPr>
      </p:pic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4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6. </a:t>
            </a:r>
            <a:r>
              <a:rPr lang="en-US" err="1"/>
              <a:t>lépés</a:t>
            </a:r>
            <a:endParaRPr lang="en-US">
              <a:solidFill>
                <a:srgbClr val="FFFFFF"/>
              </a:solidFill>
              <a:latin typeface="Tw Cen MT"/>
            </a:endParaRPr>
          </a:p>
        </p:txBody>
      </p:sp>
      <p:pic>
        <p:nvPicPr>
          <p:cNvPr id="4" name="Content Placeholder 3" descr="20170407_093419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08108" y="2191301"/>
            <a:ext cx="9526591" cy="3599899"/>
          </a:xfrm>
        </p:spPr>
      </p:pic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1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7-8. </a:t>
            </a:r>
            <a:r>
              <a:rPr lang="en-US" err="1"/>
              <a:t>lépés</a:t>
            </a:r>
            <a:endParaRPr lang="en-US"/>
          </a:p>
        </p:txBody>
      </p:sp>
      <p:pic>
        <p:nvPicPr>
          <p:cNvPr id="4" name="Content Placeholder 3" descr="20170407_093451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63724" y="839292"/>
            <a:ext cx="8261525" cy="4647108"/>
          </a:xfrm>
        </p:spPr>
      </p:pic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4450" y="2876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3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009775"/>
            <a:ext cx="9905998" cy="147857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entury Schoolbook"/>
              </a:rPr>
              <a:t>Fibonacci-</a:t>
            </a:r>
            <a:r>
              <a:rPr lang="en-US" dirty="0" err="1">
                <a:latin typeface="Century Schoolbook"/>
              </a:rPr>
              <a:t>sorozat</a:t>
            </a:r>
            <a:r>
              <a:rPr lang="en-US" dirty="0">
                <a:latin typeface="Century Schoolbook"/>
              </a:rPr>
              <a:t>:</a:t>
            </a:r>
            <a:br>
              <a:rPr lang="en-US" dirty="0">
                <a:latin typeface="Century Schoolbook"/>
              </a:rPr>
            </a:br>
            <a:r>
              <a:rPr lang="en-US" sz="2000" dirty="0">
                <a:latin typeface="Century Schoolbook"/>
              </a:rPr>
              <a:t> A </a:t>
            </a:r>
            <a:r>
              <a:rPr lang="en-US" sz="2000" dirty="0" err="1">
                <a:latin typeface="Century Schoolbook"/>
              </a:rPr>
              <a:t>sorozatot</a:t>
            </a:r>
            <a:r>
              <a:rPr lang="en-US" sz="2000" dirty="0">
                <a:latin typeface="Century Schoolbook"/>
              </a:rPr>
              <a:t> </a:t>
            </a:r>
            <a:r>
              <a:rPr lang="en-US" sz="2000" dirty="0" err="1">
                <a:latin typeface="Century Schoolbook"/>
              </a:rPr>
              <a:t>először</a:t>
            </a:r>
            <a:r>
              <a:rPr lang="en-US" sz="2000" dirty="0">
                <a:latin typeface="Century Schoolbook"/>
              </a:rPr>
              <a:t> </a:t>
            </a:r>
            <a:r>
              <a:rPr lang="en-US" sz="2000" dirty="0" err="1">
                <a:latin typeface="Century Schoolbook"/>
              </a:rPr>
              <a:t>egy</a:t>
            </a:r>
            <a:r>
              <a:rPr lang="en-US" sz="2000" dirty="0">
                <a:latin typeface="Century Schoolbook"/>
              </a:rPr>
              <a:t> </a:t>
            </a:r>
            <a:r>
              <a:rPr lang="en-US" sz="2000" dirty="0" err="1">
                <a:latin typeface="Century Schoolbook"/>
              </a:rPr>
              <a:t>indiai</a:t>
            </a:r>
            <a:r>
              <a:rPr lang="en-US" sz="2000" dirty="0">
                <a:latin typeface="Century Schoolbook"/>
              </a:rPr>
              <a:t> </a:t>
            </a:r>
            <a:r>
              <a:rPr lang="en-US" sz="2000" dirty="0" err="1">
                <a:latin typeface="Century Schoolbook"/>
              </a:rPr>
              <a:t>matematikus</a:t>
            </a:r>
            <a:r>
              <a:rPr lang="en-US" sz="2000" dirty="0">
                <a:latin typeface="Century Schoolbook"/>
              </a:rPr>
              <a:t> </a:t>
            </a:r>
            <a:r>
              <a:rPr lang="en-US" sz="2000" dirty="0" err="1">
                <a:latin typeface="Century Schoolbook"/>
              </a:rPr>
              <a:t>Gospala</a:t>
            </a:r>
            <a:r>
              <a:rPr lang="en-US" sz="2000" dirty="0">
                <a:latin typeface="Century Schoolbook"/>
              </a:rPr>
              <a:t> </a:t>
            </a:r>
            <a:r>
              <a:rPr lang="en-US" sz="2000" dirty="0" err="1">
                <a:latin typeface="Century Schoolbook"/>
              </a:rPr>
              <a:t>és</a:t>
            </a:r>
            <a:r>
              <a:rPr lang="en-US" sz="2000" dirty="0">
                <a:latin typeface="Century Schoolbook"/>
              </a:rPr>
              <a:t> </a:t>
            </a:r>
            <a:r>
              <a:rPr lang="en-US" sz="2000" dirty="0" err="1">
                <a:latin typeface="Century Schoolbook"/>
              </a:rPr>
              <a:t>Hemacsandra</a:t>
            </a:r>
            <a:r>
              <a:rPr lang="en-US" sz="2000" dirty="0">
                <a:latin typeface="Century Schoolbook"/>
              </a:rPr>
              <a:t> </a:t>
            </a:r>
            <a:r>
              <a:rPr lang="en-US" sz="2000" dirty="0" err="1">
                <a:latin typeface="Century Schoolbook"/>
              </a:rPr>
              <a:t>írta</a:t>
            </a:r>
            <a:r>
              <a:rPr lang="en-US" sz="2000" dirty="0">
                <a:latin typeface="Century Schoolbook"/>
              </a:rPr>
              <a:t> le 1150-ben.Később 1202-ben Fibonacci a Liber Abaci </a:t>
            </a:r>
            <a:r>
              <a:rPr lang="en-US" sz="2000" dirty="0" err="1">
                <a:latin typeface="Century Schoolbook"/>
              </a:rPr>
              <a:t>művében</a:t>
            </a:r>
            <a:r>
              <a:rPr lang="en-US" sz="2000" dirty="0">
                <a:latin typeface="Century Schoolbook"/>
              </a:rPr>
              <a:t> </a:t>
            </a:r>
            <a:r>
              <a:rPr lang="en-US" sz="2000" dirty="0" err="1">
                <a:latin typeface="Century Schoolbook"/>
              </a:rPr>
              <a:t>írta</a:t>
            </a:r>
            <a:r>
              <a:rPr lang="en-US" sz="2000" dirty="0">
                <a:latin typeface="Century Schoolbook"/>
              </a:rPr>
              <a:t> le a </a:t>
            </a:r>
            <a:r>
              <a:rPr lang="en-US" sz="2000" dirty="0" err="1">
                <a:latin typeface="Century Schoolbook"/>
              </a:rPr>
              <a:t>következő</a:t>
            </a:r>
            <a:r>
              <a:rPr lang="en-US" sz="2000" dirty="0">
                <a:latin typeface="Century Schoolbook"/>
              </a:rPr>
              <a:t> </a:t>
            </a:r>
            <a:r>
              <a:rPr lang="en-US" sz="2000" dirty="0" err="1">
                <a:latin typeface="Century Schoolbook"/>
              </a:rPr>
              <a:t>feladatot</a:t>
            </a:r>
            <a:r>
              <a:rPr lang="en-US" sz="2000" dirty="0">
                <a:latin typeface="Century Schoolbook"/>
              </a:rPr>
              <a:t>:</a:t>
            </a:r>
            <a:br>
              <a:rPr lang="en-US" sz="2000" dirty="0">
                <a:latin typeface="Century Schoolbook"/>
              </a:rPr>
            </a:br>
            <a:r>
              <a:rPr lang="en-US" sz="2000" dirty="0">
                <a:latin typeface="Century Schoolbook"/>
              </a:rPr>
              <a:t/>
            </a:r>
            <a:br>
              <a:rPr lang="en-US" sz="2000" dirty="0">
                <a:latin typeface="Century Schoolbook"/>
              </a:rPr>
            </a:br>
            <a:r>
              <a:rPr lang="en-US" sz="2000" dirty="0">
                <a:latin typeface="Century Schoolbook"/>
              </a:rPr>
              <a:t>"</a:t>
            </a:r>
            <a:r>
              <a:rPr lang="en-US" sz="2400" dirty="0" err="1">
                <a:latin typeface="Comic Sans MS"/>
              </a:rPr>
              <a:t>Hány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pár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nyúl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származhat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egy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évben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egyetlen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pártól</a:t>
            </a:r>
            <a:r>
              <a:rPr lang="en-US" sz="2400" dirty="0">
                <a:latin typeface="Comic Sans MS"/>
              </a:rPr>
              <a:t>, ha </a:t>
            </a:r>
            <a:r>
              <a:rPr lang="en-US" sz="2400" dirty="0" err="1">
                <a:latin typeface="Comic Sans MS"/>
              </a:rPr>
              <a:t>minden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pár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havonta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új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párnak</a:t>
            </a:r>
            <a:r>
              <a:rPr lang="en-US" sz="2400" dirty="0">
                <a:latin typeface="Comic Sans MS"/>
              </a:rPr>
              <a:t> ad </a:t>
            </a:r>
            <a:r>
              <a:rPr lang="en-US" sz="2400" dirty="0" err="1">
                <a:latin typeface="Comic Sans MS"/>
              </a:rPr>
              <a:t>életet</a:t>
            </a:r>
            <a:r>
              <a:rPr lang="en-US" sz="2400" dirty="0">
                <a:latin typeface="Comic Sans MS"/>
              </a:rPr>
              <a:t>, </a:t>
            </a:r>
            <a:r>
              <a:rPr lang="en-US" sz="2400" dirty="0" err="1">
                <a:latin typeface="Comic Sans MS"/>
              </a:rPr>
              <a:t>amely</a:t>
            </a:r>
            <a:r>
              <a:rPr lang="en-US" sz="2400" dirty="0">
                <a:latin typeface="Comic Sans MS"/>
              </a:rPr>
              <a:t> a </a:t>
            </a:r>
            <a:r>
              <a:rPr lang="en-US" sz="2400" dirty="0" err="1">
                <a:latin typeface="Comic Sans MS"/>
              </a:rPr>
              <a:t>második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hónaptól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lesz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tenyészképes</a:t>
            </a:r>
            <a:r>
              <a:rPr lang="en-US" sz="2400" dirty="0">
                <a:latin typeface="Comic Sans MS"/>
              </a:rPr>
              <a:t>, </a:t>
            </a:r>
            <a:r>
              <a:rPr lang="en-US" sz="2400" dirty="0" err="1">
                <a:latin typeface="Comic Sans MS"/>
              </a:rPr>
              <a:t>és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feltételezzük</a:t>
            </a:r>
            <a:r>
              <a:rPr lang="en-US" sz="2400" dirty="0">
                <a:latin typeface="Comic Sans MS"/>
              </a:rPr>
              <a:t>, </a:t>
            </a:r>
            <a:r>
              <a:rPr lang="en-US" sz="2400" dirty="0" err="1">
                <a:latin typeface="Comic Sans MS"/>
              </a:rPr>
              <a:t>hogy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egy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ivadék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sem</a:t>
            </a:r>
            <a:r>
              <a:rPr lang="en-US" sz="2400" dirty="0">
                <a:latin typeface="Comic Sans MS"/>
              </a:rPr>
              <a:t> </a:t>
            </a:r>
            <a:r>
              <a:rPr lang="en-US" sz="2400" dirty="0" err="1">
                <a:latin typeface="Comic Sans MS"/>
              </a:rPr>
              <a:t>pusztul</a:t>
            </a:r>
            <a:r>
              <a:rPr lang="en-US" sz="2400" dirty="0">
                <a:latin typeface="Comic Sans MS"/>
              </a:rPr>
              <a:t> el?"</a:t>
            </a:r>
            <a:endParaRPr lang="en-US" sz="2400" dirty="0">
              <a:solidFill>
                <a:srgbClr val="FFFFFF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4187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525</Words>
  <Application>Microsoft Office PowerPoint</Application>
  <PresentationFormat>Egyéni</PresentationFormat>
  <Paragraphs>52</Paragraphs>
  <Slides>18</Slides>
  <Notes>13</Notes>
  <HiddenSlides>0</HiddenSlides>
  <MMClips>7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19" baseType="lpstr">
      <vt:lpstr>Circuit</vt:lpstr>
      <vt:lpstr>Az aranymetszés</vt:lpstr>
      <vt:lpstr>Az aranymetszési állandó</vt:lpstr>
      <vt:lpstr>2. lépés</vt:lpstr>
      <vt:lpstr>3. lépés</vt:lpstr>
      <vt:lpstr>4. lépés</vt:lpstr>
      <vt:lpstr>5. lépés</vt:lpstr>
      <vt:lpstr>6. lépés</vt:lpstr>
      <vt:lpstr>7-8. lépés</vt:lpstr>
      <vt:lpstr>Fibonacci-sorozat:  A sorozatot először egy indiai matematikus Gospala és Hemacsandra írta le 1150-ben.Később 1202-ben Fibonacci a Liber Abaci művében írta le a következő feladatot:  "Hány pár nyúl származhat egy évben egyetlen pártól, ha minden pár havonta új párnak ad életet, amely a második hónaptól lesz tenyészképes, és feltételezzük, hogy egy ivadék sem pusztul el?"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Az aranymetszési állandó és a Fibonacci-sorozat kapcsolata</vt:lpstr>
      <vt:lpstr>Mi az a határérték?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aranymetszés</dc:title>
  <dc:creator>Szabó Anita</dc:creator>
  <cp:lastModifiedBy>Szabó Anita</cp:lastModifiedBy>
  <cp:revision>5</cp:revision>
  <dcterms:modified xsi:type="dcterms:W3CDTF">2017-04-07T08:41:11Z</dcterms:modified>
</cp:coreProperties>
</file>